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287" r:id="rId29"/>
    <p:sldId id="286"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287"/>
            <p14:sldId id="286"/>
            <p14:sldId id="288"/>
            <p14:sldId id="289"/>
            <p14:sldId id="290"/>
            <p14:sldId id="291"/>
          </p14:sldIdLst>
        </p14:section>
        <p14:section name="Chapter 12 and 13" id="{818AA85B-9298-45BB-9FAD-5912AAA26EC4}">
          <p14:sldIdLst>
            <p14:sldId id="292"/>
            <p14:sldId id="293"/>
            <p14:sldId id="294"/>
            <p14:sldId id="295"/>
            <p14:sldId id="296"/>
            <p14:sldId id="297"/>
            <p14:sldId id="298"/>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AED55-8BAE-4B19-998F-5B176F3E9E20}" v="11" dt="2024-08-20T15:48:05.2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32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92020-C0E4-4A86-A714-66885E2144A3}" type="datetimeFigureOut">
              <a:rPr lang="en-US" smtClean="0"/>
              <a:t>9/28/2024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09267-F786-4F58-88C9-4832D8275507}" type="slidenum">
              <a:rPr lang="en-US" smtClean="0"/>
              <a:t>‹#›</a:t>
            </a:fld>
            <a:endParaRPr lang="en-US"/>
          </a:p>
        </p:txBody>
      </p:sp>
    </p:spTree>
    <p:extLst>
      <p:ext uri="{BB962C8B-B14F-4D97-AF65-F5344CB8AC3E}">
        <p14:creationId xmlns:p14="http://schemas.microsoft.com/office/powerpoint/2010/main" val="267389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09267-F786-4F58-88C9-4832D8275507}" type="slidenum">
              <a:rPr lang="en-US" smtClean="0"/>
              <a:t>34</a:t>
            </a:fld>
            <a:endParaRPr lang="en-US"/>
          </a:p>
        </p:txBody>
      </p:sp>
    </p:spTree>
    <p:extLst>
      <p:ext uri="{BB962C8B-B14F-4D97-AF65-F5344CB8AC3E}">
        <p14:creationId xmlns:p14="http://schemas.microsoft.com/office/powerpoint/2010/main" val="40719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9/28/2024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9/28/2024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9/28/2024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9/28/2024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3" Type="http://schemas.openxmlformats.org/officeDocument/2006/relationships/image" Target="../media/image209.png"/><Relationship Id="rId7" Type="http://schemas.openxmlformats.org/officeDocument/2006/relationships/image" Target="../media/image2100.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png"/><Relationship Id="rId4" Type="http://schemas.openxmlformats.org/officeDocument/2006/relationships/image" Target="../media/image210.png"/><Relationship Id="rId9" Type="http://schemas.openxmlformats.org/officeDocument/2006/relationships/image" Target="../media/image214.png"/><Relationship Id="rId14" Type="http://schemas.openxmlformats.org/officeDocument/2006/relationships/image" Target="../media/image2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5.png"/><Relationship Id="rId13" Type="http://schemas.microsoft.com/office/2007/relationships/hdphoto" Target="../media/hdphoto5.wdp"/><Relationship Id="rId18" Type="http://schemas.openxmlformats.org/officeDocument/2006/relationships/image" Target="../media/image232.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microsoft.com/office/2007/relationships/hdphoto" Target="../media/hdphoto7.wdp"/><Relationship Id="rId2" Type="http://schemas.openxmlformats.org/officeDocument/2006/relationships/image" Target="../media/image215.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microsoft.com/office/2007/relationships/hdphoto" Target="../media/hdphoto6.wdp"/><Relationship Id="rId10" Type="http://schemas.openxmlformats.org/officeDocument/2006/relationships/image" Target="../media/image227.png"/><Relationship Id="rId19"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png"/><Relationship Id="rId18" Type="http://schemas.openxmlformats.org/officeDocument/2006/relationships/image" Target="../media/image248.pn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png"/><Relationship Id="rId17" Type="http://schemas.openxmlformats.org/officeDocument/2006/relationships/image" Target="../media/image247.png"/><Relationship Id="rId2" Type="http://schemas.openxmlformats.org/officeDocument/2006/relationships/image" Target="../media/image234.png"/><Relationship Id="rId16"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5" Type="http://schemas.microsoft.com/office/2007/relationships/hdphoto" Target="../media/hdphoto7.wdp"/><Relationship Id="rId10" Type="http://schemas.openxmlformats.org/officeDocument/2006/relationships/image" Target="../media/image242.png"/><Relationship Id="rId19" Type="http://schemas.openxmlformats.org/officeDocument/2006/relationships/image" Target="../media/image197.png"/><Relationship Id="rId4" Type="http://schemas.openxmlformats.org/officeDocument/2006/relationships/image" Target="../media/image236.png"/><Relationship Id="rId9" Type="http://schemas.openxmlformats.org/officeDocument/2006/relationships/image" Target="../media/image241.png"/><Relationship Id="rId14" Type="http://schemas.openxmlformats.org/officeDocument/2006/relationships/image" Target="../media/image231.png"/></Relationships>
</file>

<file path=ppt/slides/_rels/slide2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image" Target="../media/image249.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29.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11" Type="http://schemas.microsoft.com/office/2007/relationships/hdphoto" Target="../media/hdphoto9.wdp"/><Relationship Id="rId5" Type="http://schemas.openxmlformats.org/officeDocument/2006/relationships/image" Target="../media/image264.png"/><Relationship Id="rId10" Type="http://schemas.openxmlformats.org/officeDocument/2006/relationships/image" Target="../media/image268.png"/><Relationship Id="rId4" Type="http://schemas.openxmlformats.org/officeDocument/2006/relationships/image" Target="../media/image263.png"/><Relationship Id="rId9" Type="http://schemas.microsoft.com/office/2007/relationships/hdphoto" Target="../media/hdphoto8.wdp"/></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82.png"/><Relationship Id="rId4" Type="http://schemas.openxmlformats.org/officeDocument/2006/relationships/image" Target="../media/image281.png"/></Relationships>
</file>

<file path=ppt/slides/_rels/slide3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5" Type="http://schemas.openxmlformats.org/officeDocument/2006/relationships/image" Target="../media/image286.png"/><Relationship Id="rId4" Type="http://schemas.openxmlformats.org/officeDocument/2006/relationships/image" Target="../media/image285.png"/></Relationships>
</file>

<file path=ppt/slides/_rels/slide36.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88.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3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91.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2.png"/></Relationships>
</file>

<file path=ppt/slides/_rels/slide3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300.png"/><Relationship Id="rId3" Type="http://schemas.microsoft.com/office/2007/relationships/hdphoto" Target="../media/hdphoto15.wdp"/><Relationship Id="rId7" Type="http://schemas.openxmlformats.org/officeDocument/2006/relationships/image" Target="../media/image299.jpeg"/><Relationship Id="rId2" Type="http://schemas.openxmlformats.org/officeDocument/2006/relationships/image" Target="../media/image295.png"/><Relationship Id="rId1" Type="http://schemas.openxmlformats.org/officeDocument/2006/relationships/slideLayout" Target="../slideLayouts/slideLayout7.xml"/><Relationship Id="rId6" Type="http://schemas.openxmlformats.org/officeDocument/2006/relationships/image" Target="../media/image298.png"/><Relationship Id="rId5" Type="http://schemas.openxmlformats.org/officeDocument/2006/relationships/image" Target="../media/image297.png"/><Relationship Id="rId10" Type="http://schemas.openxmlformats.org/officeDocument/2006/relationships/image" Target="../media/image302.jpeg"/><Relationship Id="rId4" Type="http://schemas.openxmlformats.org/officeDocument/2006/relationships/image" Target="../media/image296.png"/><Relationship Id="rId9" Type="http://schemas.openxmlformats.org/officeDocument/2006/relationships/image" Target="../media/image301.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585323"/>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fugacity's of all components of a species are the same, so that can be used to find concentrations </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19014" cy="461665"/>
          </a:xfrm>
          <a:prstGeom prst="rect">
            <a:avLst/>
          </a:prstGeom>
          <a:noFill/>
        </p:spPr>
        <p:txBody>
          <a:bodyPr wrap="none" rtlCol="0">
            <a:spAutoFit/>
          </a:bodyPr>
          <a:lstStyle/>
          <a:p>
            <a:r>
              <a:rPr lang="en-US" sz="2400" dirty="0"/>
              <a:t>Species in Solution</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68980" y="95980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395051"/>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0"/>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22971" y="450144"/>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672042" y="1608078"/>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668132" y="2369027"/>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527287" y="3115418"/>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50" y="3903556"/>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661938" y="4860119"/>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246097" y="5597238"/>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4043" y="6129748"/>
            <a:ext cx="3559879" cy="754324"/>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12"/>
          <a:stretch>
            <a:fillRect/>
          </a:stretch>
        </p:blipFill>
        <p:spPr>
          <a:xfrm>
            <a:off x="1246097" y="6848252"/>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3"/>
          <a:stretch>
            <a:fillRect/>
          </a:stretch>
        </p:blipFill>
        <p:spPr>
          <a:xfrm>
            <a:off x="244395" y="7894595"/>
            <a:ext cx="2925231" cy="775822"/>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4" y="682122"/>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95836" y="1094371"/>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464029" y="2129613"/>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5062654" y="2273517"/>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57629" y="4677853"/>
            <a:ext cx="3522567" cy="369332"/>
          </a:xfrm>
          <a:prstGeom prst="rect">
            <a:avLst/>
          </a:prstGeom>
          <a:noFill/>
        </p:spPr>
        <p:txBody>
          <a:bodyPr wrap="none" rtlCol="0">
            <a:spAutoFit/>
          </a:bodyPr>
          <a:lstStyle/>
          <a:p>
            <a:r>
              <a:rPr lang="en-US" dirty="0"/>
              <a:t>Getting B in terms of n1, n2, and n</a:t>
            </a:r>
          </a:p>
        </p:txBody>
      </p:sp>
      <p:sp>
        <p:nvSpPr>
          <p:cNvPr id="32" name="TextBox 31">
            <a:extLst>
              <a:ext uri="{FF2B5EF4-FFF2-40B4-BE49-F238E27FC236}">
                <a16:creationId xmlns:a16="http://schemas.microsoft.com/office/drawing/2014/main" id="{35062EEE-CC60-B454-9EBF-9DAAA5C6AC74}"/>
              </a:ext>
            </a:extLst>
          </p:cNvPr>
          <p:cNvSpPr txBox="1"/>
          <p:nvPr/>
        </p:nvSpPr>
        <p:spPr>
          <a:xfrm>
            <a:off x="124282" y="6647283"/>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6"/>
          <a:stretch>
            <a:fillRect/>
          </a:stretch>
        </p:blipFill>
        <p:spPr>
          <a:xfrm>
            <a:off x="3129922" y="7958666"/>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57629" y="8670417"/>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7"/>
          <a:stretch>
            <a:fillRect/>
          </a:stretch>
        </p:blipFill>
        <p:spPr>
          <a:xfrm>
            <a:off x="510688" y="9029923"/>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8"/>
          <a:stretch>
            <a:fillRect/>
          </a:stretch>
        </p:blipFill>
        <p:spPr>
          <a:xfrm>
            <a:off x="196789" y="9985607"/>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0"/>
          <a:srcRect l="58356" t="-9929" r="-1" b="-1"/>
          <a:stretch/>
        </p:blipFill>
        <p:spPr>
          <a:xfrm>
            <a:off x="6003238" y="8097145"/>
            <a:ext cx="2323288" cy="440679"/>
          </a:xfrm>
          <a:prstGeom prst="rect">
            <a:avLst/>
          </a:prstGeom>
        </p:spPr>
      </p:pic>
      <p:sp>
        <p:nvSpPr>
          <p:cNvPr id="43" name="TextBox 42">
            <a:extLst>
              <a:ext uri="{FF2B5EF4-FFF2-40B4-BE49-F238E27FC236}">
                <a16:creationId xmlns:a16="http://schemas.microsoft.com/office/drawing/2014/main" id="{67C104C6-D071-82A7-AA62-5BC44E51993A}"/>
              </a:ext>
            </a:extLst>
          </p:cNvPr>
          <p:cNvSpPr txBox="1"/>
          <p:nvPr/>
        </p:nvSpPr>
        <p:spPr>
          <a:xfrm>
            <a:off x="0" y="10290175"/>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19"/>
          <a:stretch>
            <a:fillRect/>
          </a:stretch>
        </p:blipFill>
        <p:spPr>
          <a:xfrm>
            <a:off x="873760" y="11016225"/>
            <a:ext cx="1556714" cy="921055"/>
          </a:xfrm>
          <a:prstGeom prst="rect">
            <a:avLst/>
          </a:prstGeom>
        </p:spPr>
      </p:pic>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165CB-0E41-50E4-6871-EE99633234B6}"/>
              </a:ext>
            </a:extLst>
          </p:cNvPr>
          <p:cNvSpPr txBox="1"/>
          <p:nvPr/>
        </p:nvSpPr>
        <p:spPr>
          <a:xfrm>
            <a:off x="0" y="0"/>
            <a:ext cx="8686799" cy="584775"/>
          </a:xfrm>
          <a:prstGeom prst="rect">
            <a:avLst/>
          </a:prstGeom>
          <a:noFill/>
        </p:spPr>
        <p:txBody>
          <a:bodyPr wrap="square" rtlCol="0">
            <a:spAutoFit/>
          </a:bodyPr>
          <a:lstStyle/>
          <a:p>
            <a:pPr algn="ctr"/>
            <a:r>
              <a:rPr lang="en-US" sz="3200" dirty="0"/>
              <a:t>Chapter 12: Phase Equilibrium Introduction</a:t>
            </a:r>
          </a:p>
        </p:txBody>
      </p:sp>
      <p:sp>
        <p:nvSpPr>
          <p:cNvPr id="3" name="TextBox 2">
            <a:extLst>
              <a:ext uri="{FF2B5EF4-FFF2-40B4-BE49-F238E27FC236}">
                <a16:creationId xmlns:a16="http://schemas.microsoft.com/office/drawing/2014/main" id="{CB618951-C5EE-31E4-3266-5137EA8366E2}"/>
              </a:ext>
            </a:extLst>
          </p:cNvPr>
          <p:cNvSpPr txBox="1"/>
          <p:nvPr/>
        </p:nvSpPr>
        <p:spPr>
          <a:xfrm>
            <a:off x="756137" y="2039816"/>
            <a:ext cx="6968895" cy="369332"/>
          </a:xfrm>
          <a:prstGeom prst="rect">
            <a:avLst/>
          </a:prstGeom>
          <a:noFill/>
        </p:spPr>
        <p:txBody>
          <a:bodyPr wrap="none" rtlCol="0">
            <a:spAutoFit/>
          </a:bodyPr>
          <a:lstStyle/>
          <a:p>
            <a:r>
              <a:rPr lang="en-US" dirty="0"/>
              <a:t>Before we look at 2 phase systems, let’s review single phase systems</a:t>
            </a:r>
          </a:p>
        </p:txBody>
      </p:sp>
      <p:sp>
        <p:nvSpPr>
          <p:cNvPr id="4" name="TextBox 3">
            <a:extLst>
              <a:ext uri="{FF2B5EF4-FFF2-40B4-BE49-F238E27FC236}">
                <a16:creationId xmlns:a16="http://schemas.microsoft.com/office/drawing/2014/main" id="{B3B2F960-7AE6-5E69-DB6F-D7E3CA685C92}"/>
              </a:ext>
            </a:extLst>
          </p:cNvPr>
          <p:cNvSpPr txBox="1"/>
          <p:nvPr/>
        </p:nvSpPr>
        <p:spPr>
          <a:xfrm>
            <a:off x="0" y="773723"/>
            <a:ext cx="8295412" cy="1200329"/>
          </a:xfrm>
          <a:prstGeom prst="rect">
            <a:avLst/>
          </a:prstGeom>
          <a:noFill/>
        </p:spPr>
        <p:txBody>
          <a:bodyPr wrap="none" rtlCol="0">
            <a:spAutoFit/>
          </a:bodyPr>
          <a:lstStyle/>
          <a:p>
            <a:r>
              <a:rPr lang="en-US" dirty="0"/>
              <a:t>Relevance of phase Equilibrium</a:t>
            </a:r>
          </a:p>
          <a:p>
            <a:pPr marL="285750" indent="-285750">
              <a:buFont typeface="Arial" panose="020B0604020202020204" pitchFamily="34" charset="0"/>
              <a:buChar char="•"/>
            </a:pPr>
            <a:r>
              <a:rPr lang="en-US" dirty="0"/>
              <a:t>Differences in volatility can be used to separate mixtures based on boiling point</a:t>
            </a:r>
          </a:p>
          <a:p>
            <a:pPr marL="742950" lvl="1" indent="-285750">
              <a:buFont typeface="Arial" panose="020B0604020202020204" pitchFamily="34" charset="0"/>
              <a:buChar char="•"/>
            </a:pPr>
            <a:r>
              <a:rPr lang="en-US" dirty="0"/>
              <a:t>High Volatility -&gt; low boiling point</a:t>
            </a:r>
          </a:p>
          <a:p>
            <a:pPr marL="742950" lvl="1" indent="-285750">
              <a:buFont typeface="Arial" panose="020B0604020202020204" pitchFamily="34" charset="0"/>
              <a:buChar char="•"/>
            </a:pPr>
            <a:r>
              <a:rPr lang="en-US" dirty="0"/>
              <a:t>Low volatility -&gt; High boiling point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979F92-2DB8-F767-F16A-69787D3D5F7F}"/>
                  </a:ext>
                </a:extLst>
              </p:cNvPr>
              <p:cNvSpPr txBox="1"/>
              <p:nvPr/>
            </p:nvSpPr>
            <p:spPr>
              <a:xfrm>
                <a:off x="3016531" y="2836948"/>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5" name="TextBox 4">
                <a:extLst>
                  <a:ext uri="{FF2B5EF4-FFF2-40B4-BE49-F238E27FC236}">
                    <a16:creationId xmlns:a16="http://schemas.microsoft.com/office/drawing/2014/main" id="{A1979F92-2DB8-F767-F16A-69787D3D5F7F}"/>
                  </a:ext>
                </a:extLst>
              </p:cNvPr>
              <p:cNvSpPr txBox="1">
                <a:spLocks noRot="1" noChangeAspect="1" noMove="1" noResize="1" noEditPoints="1" noAdjustHandles="1" noChangeArrowheads="1" noChangeShapeType="1" noTextEdit="1"/>
              </p:cNvSpPr>
              <p:nvPr/>
            </p:nvSpPr>
            <p:spPr>
              <a:xfrm>
                <a:off x="3016531" y="2836948"/>
                <a:ext cx="1740220" cy="276999"/>
              </a:xfrm>
              <a:prstGeom prst="rect">
                <a:avLst/>
              </a:prstGeom>
              <a:blipFill>
                <a:blip r:embed="rId3"/>
                <a:stretch>
                  <a:fillRect l="-3158" r="-2807" b="-652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CC91B90-C542-5D8D-FE43-DD61B8C17D31}"/>
              </a:ext>
            </a:extLst>
          </p:cNvPr>
          <p:cNvSpPr txBox="1"/>
          <p:nvPr/>
        </p:nvSpPr>
        <p:spPr>
          <a:xfrm>
            <a:off x="2971799" y="2514600"/>
            <a:ext cx="1980286" cy="369332"/>
          </a:xfrm>
          <a:prstGeom prst="rect">
            <a:avLst/>
          </a:prstGeom>
          <a:noFill/>
        </p:spPr>
        <p:txBody>
          <a:bodyPr wrap="none" rtlCol="0">
            <a:spAutoFit/>
          </a:bodyPr>
          <a:lstStyle/>
          <a:p>
            <a:r>
              <a:rPr lang="en-US" dirty="0"/>
              <a:t>Gibbs Phase Rule</a:t>
            </a:r>
          </a:p>
        </p:txBody>
      </p:sp>
      <p:sp>
        <p:nvSpPr>
          <p:cNvPr id="7" name="TextBox 6">
            <a:extLst>
              <a:ext uri="{FF2B5EF4-FFF2-40B4-BE49-F238E27FC236}">
                <a16:creationId xmlns:a16="http://schemas.microsoft.com/office/drawing/2014/main" id="{9552115B-4032-A3BE-2CF1-055DB30AB3FB}"/>
              </a:ext>
            </a:extLst>
          </p:cNvPr>
          <p:cNvSpPr txBox="1"/>
          <p:nvPr/>
        </p:nvSpPr>
        <p:spPr>
          <a:xfrm>
            <a:off x="351693" y="3094891"/>
            <a:ext cx="73327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pure systems with one phase, two variables are independent. These are usually temperature and pressure</a:t>
            </a:r>
          </a:p>
          <a:p>
            <a:pPr marL="285750" indent="-285750">
              <a:buFont typeface="Arial" panose="020B0604020202020204" pitchFamily="34" charset="0"/>
              <a:buChar char="•"/>
            </a:pPr>
            <a:r>
              <a:rPr lang="en-US" dirty="0"/>
              <a:t>When you have 2 phases, there is only on DoF, so when you choose a temperature or pressure, everything else is locked in</a:t>
            </a:r>
          </a:p>
          <a:p>
            <a:pPr marL="285750" indent="-285750">
              <a:buFont typeface="Arial" panose="020B0604020202020204" pitchFamily="34" charset="0"/>
              <a:buChar char="•"/>
            </a:pPr>
            <a:r>
              <a:rPr lang="en-US" dirty="0"/>
              <a:t>There is only one three phase condition</a:t>
            </a:r>
          </a:p>
        </p:txBody>
      </p:sp>
      <p:sp>
        <p:nvSpPr>
          <p:cNvPr id="8" name="TextBox 7">
            <a:extLst>
              <a:ext uri="{FF2B5EF4-FFF2-40B4-BE49-F238E27FC236}">
                <a16:creationId xmlns:a16="http://schemas.microsoft.com/office/drawing/2014/main" id="{7ADD6C5F-E713-D168-871C-3F8BBA6C1E99}"/>
              </a:ext>
            </a:extLst>
          </p:cNvPr>
          <p:cNvSpPr txBox="1"/>
          <p:nvPr/>
        </p:nvSpPr>
        <p:spPr>
          <a:xfrm>
            <a:off x="140677" y="4554415"/>
            <a:ext cx="3408625" cy="400110"/>
          </a:xfrm>
          <a:prstGeom prst="rect">
            <a:avLst/>
          </a:prstGeom>
          <a:noFill/>
        </p:spPr>
        <p:txBody>
          <a:bodyPr wrap="none" rtlCol="0">
            <a:spAutoFit/>
          </a:bodyPr>
          <a:lstStyle/>
          <a:p>
            <a:r>
              <a:rPr lang="en-US" sz="2000" dirty="0"/>
              <a:t>Pure species phase diagrams</a:t>
            </a:r>
          </a:p>
        </p:txBody>
      </p:sp>
      <p:pic>
        <p:nvPicPr>
          <p:cNvPr id="10" name="Picture 9">
            <a:extLst>
              <a:ext uri="{FF2B5EF4-FFF2-40B4-BE49-F238E27FC236}">
                <a16:creationId xmlns:a16="http://schemas.microsoft.com/office/drawing/2014/main" id="{7DC3E5D6-C104-9B27-E979-3A744897CEE6}"/>
              </a:ext>
            </a:extLst>
          </p:cNvPr>
          <p:cNvPicPr>
            <a:picLocks noChangeAspect="1"/>
          </p:cNvPicPr>
          <p:nvPr/>
        </p:nvPicPr>
        <p:blipFill>
          <a:blip r:embed="rId4"/>
          <a:stretch>
            <a:fillRect/>
          </a:stretch>
        </p:blipFill>
        <p:spPr>
          <a:xfrm>
            <a:off x="4218815" y="4903606"/>
            <a:ext cx="3940447" cy="3867105"/>
          </a:xfrm>
          <a:prstGeom prst="rect">
            <a:avLst/>
          </a:prstGeom>
        </p:spPr>
      </p:pic>
      <p:sp>
        <p:nvSpPr>
          <p:cNvPr id="11" name="Rectangle 10">
            <a:extLst>
              <a:ext uri="{FF2B5EF4-FFF2-40B4-BE49-F238E27FC236}">
                <a16:creationId xmlns:a16="http://schemas.microsoft.com/office/drawing/2014/main" id="{11918B17-088C-77A3-5F36-5C4FC27BD4ED}"/>
              </a:ext>
            </a:extLst>
          </p:cNvPr>
          <p:cNvSpPr/>
          <p:nvPr/>
        </p:nvSpPr>
        <p:spPr>
          <a:xfrm>
            <a:off x="3886200" y="4941277"/>
            <a:ext cx="1107831" cy="720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31271D-1490-4B15-14B4-C710C0857F1D}"/>
              </a:ext>
            </a:extLst>
          </p:cNvPr>
          <p:cNvSpPr/>
          <p:nvPr/>
        </p:nvSpPr>
        <p:spPr>
          <a:xfrm flipV="1">
            <a:off x="3739661" y="8423030"/>
            <a:ext cx="1107831" cy="1019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Is</a:t>
            </a:r>
          </a:p>
        </p:txBody>
      </p:sp>
      <p:sp>
        <p:nvSpPr>
          <p:cNvPr id="13" name="TextBox 12">
            <a:extLst>
              <a:ext uri="{FF2B5EF4-FFF2-40B4-BE49-F238E27FC236}">
                <a16:creationId xmlns:a16="http://schemas.microsoft.com/office/drawing/2014/main" id="{FC1DCA97-EBC2-DF0F-EFD0-22ED85D4987E}"/>
              </a:ext>
            </a:extLst>
          </p:cNvPr>
          <p:cNvSpPr txBox="1"/>
          <p:nvPr/>
        </p:nvSpPr>
        <p:spPr>
          <a:xfrm>
            <a:off x="211015" y="5363307"/>
            <a:ext cx="40972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these are used is you will take an isotherm or isobar and plot the pressure or temperature respectively to another thermodynamic property (usually molar volume) </a:t>
            </a:r>
          </a:p>
        </p:txBody>
      </p:sp>
      <p:pic>
        <p:nvPicPr>
          <p:cNvPr id="15" name="Picture 14">
            <a:extLst>
              <a:ext uri="{FF2B5EF4-FFF2-40B4-BE49-F238E27FC236}">
                <a16:creationId xmlns:a16="http://schemas.microsoft.com/office/drawing/2014/main" id="{70A1ACD7-B275-B6FA-0B12-B0BA817C9A7E}"/>
              </a:ext>
            </a:extLst>
          </p:cNvPr>
          <p:cNvPicPr>
            <a:picLocks noChangeAspect="1"/>
          </p:cNvPicPr>
          <p:nvPr/>
        </p:nvPicPr>
        <p:blipFill>
          <a:blip r:embed="rId5"/>
          <a:stretch>
            <a:fillRect/>
          </a:stretch>
        </p:blipFill>
        <p:spPr>
          <a:xfrm>
            <a:off x="123092" y="8300273"/>
            <a:ext cx="4220308" cy="3632670"/>
          </a:xfrm>
          <a:prstGeom prst="rect">
            <a:avLst/>
          </a:prstGeom>
        </p:spPr>
      </p:pic>
      <p:sp>
        <p:nvSpPr>
          <p:cNvPr id="16" name="TextBox 15">
            <a:extLst>
              <a:ext uri="{FF2B5EF4-FFF2-40B4-BE49-F238E27FC236}">
                <a16:creationId xmlns:a16="http://schemas.microsoft.com/office/drawing/2014/main" id="{7C60A7FC-E0EA-2CCE-8647-0E449AF3B8CC}"/>
              </a:ext>
            </a:extLst>
          </p:cNvPr>
          <p:cNvSpPr txBox="1"/>
          <p:nvPr/>
        </p:nvSpPr>
        <p:spPr>
          <a:xfrm>
            <a:off x="4747846" y="9495692"/>
            <a:ext cx="1710725" cy="369332"/>
          </a:xfrm>
          <a:prstGeom prst="rect">
            <a:avLst/>
          </a:prstGeom>
          <a:noFill/>
        </p:spPr>
        <p:txBody>
          <a:bodyPr wrap="none" rtlCol="0">
            <a:spAutoFit/>
          </a:bodyPr>
          <a:lstStyle/>
          <a:p>
            <a:r>
              <a:rPr lang="en-US" dirty="0"/>
              <a:t>Isobar example</a:t>
            </a:r>
          </a:p>
        </p:txBody>
      </p:sp>
      <p:cxnSp>
        <p:nvCxnSpPr>
          <p:cNvPr id="18" name="Straight Arrow Connector 17">
            <a:extLst>
              <a:ext uri="{FF2B5EF4-FFF2-40B4-BE49-F238E27FC236}">
                <a16:creationId xmlns:a16="http://schemas.microsoft.com/office/drawing/2014/main" id="{C9A11766-2BA5-09EF-6E81-276684575FE5}"/>
              </a:ext>
            </a:extLst>
          </p:cNvPr>
          <p:cNvCxnSpPr>
            <a:stCxn id="16" idx="1"/>
          </p:cNvCxnSpPr>
          <p:nvPr/>
        </p:nvCxnSpPr>
        <p:spPr>
          <a:xfrm flipH="1" flipV="1">
            <a:off x="3745523" y="9671538"/>
            <a:ext cx="1002323" cy="8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8386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95FCA-5FFB-061D-1400-4B27B11A47E1}"/>
              </a:ext>
            </a:extLst>
          </p:cNvPr>
          <p:cNvSpPr txBox="1"/>
          <p:nvPr/>
        </p:nvSpPr>
        <p:spPr>
          <a:xfrm>
            <a:off x="685800" y="281354"/>
            <a:ext cx="7268015" cy="369332"/>
          </a:xfrm>
          <a:prstGeom prst="rect">
            <a:avLst/>
          </a:prstGeom>
          <a:noFill/>
        </p:spPr>
        <p:txBody>
          <a:bodyPr wrap="none" rtlCol="0">
            <a:spAutoFit/>
          </a:bodyPr>
          <a:lstStyle/>
          <a:p>
            <a:r>
              <a:rPr lang="en-US" dirty="0"/>
              <a:t>Then what you can do is plot many isotherms and compare the phases</a:t>
            </a:r>
          </a:p>
        </p:txBody>
      </p:sp>
      <p:pic>
        <p:nvPicPr>
          <p:cNvPr id="7" name="Picture 6">
            <a:extLst>
              <a:ext uri="{FF2B5EF4-FFF2-40B4-BE49-F238E27FC236}">
                <a16:creationId xmlns:a16="http://schemas.microsoft.com/office/drawing/2014/main" id="{6DD152AD-DF13-8C87-32C8-CA553F797FCF}"/>
              </a:ext>
            </a:extLst>
          </p:cNvPr>
          <p:cNvPicPr>
            <a:picLocks noChangeAspect="1"/>
          </p:cNvPicPr>
          <p:nvPr/>
        </p:nvPicPr>
        <p:blipFill>
          <a:blip r:embed="rId2"/>
          <a:stretch>
            <a:fillRect/>
          </a:stretch>
        </p:blipFill>
        <p:spPr>
          <a:xfrm>
            <a:off x="0" y="658419"/>
            <a:ext cx="4350437" cy="3520850"/>
          </a:xfrm>
          <a:prstGeom prst="rect">
            <a:avLst/>
          </a:prstGeom>
        </p:spPr>
      </p:pic>
      <p:pic>
        <p:nvPicPr>
          <p:cNvPr id="9" name="Picture 8">
            <a:extLst>
              <a:ext uri="{FF2B5EF4-FFF2-40B4-BE49-F238E27FC236}">
                <a16:creationId xmlns:a16="http://schemas.microsoft.com/office/drawing/2014/main" id="{F6A63368-6033-C006-41B3-51BA64158E0D}"/>
              </a:ext>
            </a:extLst>
          </p:cNvPr>
          <p:cNvPicPr>
            <a:picLocks noChangeAspect="1"/>
          </p:cNvPicPr>
          <p:nvPr/>
        </p:nvPicPr>
        <p:blipFill>
          <a:blip r:embed="rId3"/>
          <a:stretch>
            <a:fillRect/>
          </a:stretch>
        </p:blipFill>
        <p:spPr>
          <a:xfrm>
            <a:off x="4204120" y="668216"/>
            <a:ext cx="4482680" cy="3710354"/>
          </a:xfrm>
          <a:prstGeom prst="rect">
            <a:avLst/>
          </a:prstGeom>
        </p:spPr>
      </p:pic>
      <p:sp>
        <p:nvSpPr>
          <p:cNvPr id="10" name="TextBox 9">
            <a:extLst>
              <a:ext uri="{FF2B5EF4-FFF2-40B4-BE49-F238E27FC236}">
                <a16:creationId xmlns:a16="http://schemas.microsoft.com/office/drawing/2014/main" id="{A7CFB3DE-09AB-0E4F-BBD4-DC66F08101AD}"/>
              </a:ext>
            </a:extLst>
          </p:cNvPr>
          <p:cNvSpPr txBox="1"/>
          <p:nvPr/>
        </p:nvSpPr>
        <p:spPr>
          <a:xfrm>
            <a:off x="2268416" y="4572000"/>
            <a:ext cx="2216376" cy="369332"/>
          </a:xfrm>
          <a:prstGeom prst="rect">
            <a:avLst/>
          </a:prstGeom>
          <a:noFill/>
        </p:spPr>
        <p:txBody>
          <a:bodyPr wrap="none" rtlCol="0">
            <a:spAutoFit/>
          </a:bodyPr>
          <a:lstStyle/>
          <a:p>
            <a:r>
              <a:rPr lang="en-US" dirty="0"/>
              <a:t>Analogous P-V graph</a:t>
            </a:r>
          </a:p>
        </p:txBody>
      </p:sp>
      <p:pic>
        <p:nvPicPr>
          <p:cNvPr id="12" name="Picture 11">
            <a:extLst>
              <a:ext uri="{FF2B5EF4-FFF2-40B4-BE49-F238E27FC236}">
                <a16:creationId xmlns:a16="http://schemas.microsoft.com/office/drawing/2014/main" id="{FDAFC715-2826-A583-D06F-24BAC1F30BB8}"/>
              </a:ext>
            </a:extLst>
          </p:cNvPr>
          <p:cNvPicPr>
            <a:picLocks noChangeAspect="1"/>
          </p:cNvPicPr>
          <p:nvPr/>
        </p:nvPicPr>
        <p:blipFill>
          <a:blip r:embed="rId4"/>
          <a:stretch>
            <a:fillRect/>
          </a:stretch>
        </p:blipFill>
        <p:spPr>
          <a:xfrm>
            <a:off x="0" y="5134709"/>
            <a:ext cx="4355591" cy="3557478"/>
          </a:xfrm>
          <a:prstGeom prst="rect">
            <a:avLst/>
          </a:prstGeom>
        </p:spPr>
      </p:pic>
      <p:pic>
        <p:nvPicPr>
          <p:cNvPr id="14" name="Picture 13">
            <a:extLst>
              <a:ext uri="{FF2B5EF4-FFF2-40B4-BE49-F238E27FC236}">
                <a16:creationId xmlns:a16="http://schemas.microsoft.com/office/drawing/2014/main" id="{40FA351C-33FA-11E6-37AC-E3521AD34DE1}"/>
              </a:ext>
            </a:extLst>
          </p:cNvPr>
          <p:cNvPicPr>
            <a:picLocks noChangeAspect="1"/>
          </p:cNvPicPr>
          <p:nvPr/>
        </p:nvPicPr>
        <p:blipFill>
          <a:blip r:embed="rId5"/>
          <a:stretch>
            <a:fillRect/>
          </a:stretch>
        </p:blipFill>
        <p:spPr>
          <a:xfrm>
            <a:off x="4371480" y="5310554"/>
            <a:ext cx="4315320" cy="3270738"/>
          </a:xfrm>
          <a:prstGeom prst="rect">
            <a:avLst/>
          </a:prstGeom>
        </p:spPr>
      </p:pic>
      <p:sp>
        <p:nvSpPr>
          <p:cNvPr id="15" name="TextBox 14">
            <a:extLst>
              <a:ext uri="{FF2B5EF4-FFF2-40B4-BE49-F238E27FC236}">
                <a16:creationId xmlns:a16="http://schemas.microsoft.com/office/drawing/2014/main" id="{5B8846B0-F32B-84E8-9CAA-6156D2D8824C}"/>
              </a:ext>
            </a:extLst>
          </p:cNvPr>
          <p:cNvSpPr txBox="1"/>
          <p:nvPr/>
        </p:nvSpPr>
        <p:spPr>
          <a:xfrm>
            <a:off x="158261" y="8897815"/>
            <a:ext cx="8264769" cy="646331"/>
          </a:xfrm>
          <a:prstGeom prst="rect">
            <a:avLst/>
          </a:prstGeom>
          <a:noFill/>
        </p:spPr>
        <p:txBody>
          <a:bodyPr wrap="square" rtlCol="0">
            <a:spAutoFit/>
          </a:bodyPr>
          <a:lstStyle/>
          <a:p>
            <a:r>
              <a:rPr lang="en-US" dirty="0"/>
              <a:t>A key observation is that with T-Y and P-Y diagrams (Y is a different thermodynamic property like H, S, or U), the trends are the same as a T-V or P-V diagrams</a:t>
            </a:r>
          </a:p>
        </p:txBody>
      </p:sp>
    </p:spTree>
    <p:extLst>
      <p:ext uri="{BB962C8B-B14F-4D97-AF65-F5344CB8AC3E}">
        <p14:creationId xmlns:p14="http://schemas.microsoft.com/office/powerpoint/2010/main" val="1578938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89F094-6148-7F6E-18BA-5D4124B1DE42}"/>
              </a:ext>
            </a:extLst>
          </p:cNvPr>
          <p:cNvSpPr txBox="1"/>
          <p:nvPr/>
        </p:nvSpPr>
        <p:spPr>
          <a:xfrm>
            <a:off x="0" y="0"/>
            <a:ext cx="6956776" cy="461665"/>
          </a:xfrm>
          <a:prstGeom prst="rect">
            <a:avLst/>
          </a:prstGeom>
          <a:noFill/>
        </p:spPr>
        <p:txBody>
          <a:bodyPr wrap="none" rtlCol="0">
            <a:spAutoFit/>
          </a:bodyPr>
          <a:lstStyle/>
          <a:p>
            <a:r>
              <a:rPr lang="en-US" sz="2400" dirty="0"/>
              <a:t>12.3: Vapor/Liquid Equilibrium qualitative behavior</a:t>
            </a:r>
          </a:p>
        </p:txBody>
      </p:sp>
      <p:pic>
        <p:nvPicPr>
          <p:cNvPr id="4" name="Picture 3">
            <a:extLst>
              <a:ext uri="{FF2B5EF4-FFF2-40B4-BE49-F238E27FC236}">
                <a16:creationId xmlns:a16="http://schemas.microsoft.com/office/drawing/2014/main" id="{589B0464-5AE4-2EB5-0F14-B23692E40A16}"/>
              </a:ext>
            </a:extLst>
          </p:cNvPr>
          <p:cNvPicPr>
            <a:picLocks noChangeAspect="1"/>
          </p:cNvPicPr>
          <p:nvPr/>
        </p:nvPicPr>
        <p:blipFill>
          <a:blip r:embed="rId2"/>
          <a:stretch>
            <a:fillRect/>
          </a:stretch>
        </p:blipFill>
        <p:spPr>
          <a:xfrm>
            <a:off x="0" y="343979"/>
            <a:ext cx="5077534" cy="5525271"/>
          </a:xfrm>
          <a:prstGeom prst="rect">
            <a:avLst/>
          </a:prstGeom>
        </p:spPr>
      </p:pic>
      <p:sp>
        <p:nvSpPr>
          <p:cNvPr id="5" name="TextBox 4">
            <a:extLst>
              <a:ext uri="{FF2B5EF4-FFF2-40B4-BE49-F238E27FC236}">
                <a16:creationId xmlns:a16="http://schemas.microsoft.com/office/drawing/2014/main" id="{F278FD6D-9963-72B4-F7D1-9CBE84340585}"/>
              </a:ext>
            </a:extLst>
          </p:cNvPr>
          <p:cNvSpPr txBox="1"/>
          <p:nvPr/>
        </p:nvSpPr>
        <p:spPr>
          <a:xfrm>
            <a:off x="5099538" y="404447"/>
            <a:ext cx="3587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Now with multi-species systems, The degree of freedom for a single phase is 3. This means we need another variable to compare with, the mole fraction (x or y)</a:t>
            </a:r>
          </a:p>
          <a:p>
            <a:pPr marL="285750" indent="-285750">
              <a:buFont typeface="Arial" panose="020B0604020202020204" pitchFamily="34" charset="0"/>
              <a:buChar char="•"/>
            </a:pPr>
            <a:r>
              <a:rPr lang="en-US" dirty="0"/>
              <a:t>Since the degree of freedom for a vapor-liquid 2 species system is two, instead or a flat plane of liquid vapor, you end up with a surface such that everything inside of it is in liquid-vapor equilibrium</a:t>
            </a:r>
          </a:p>
          <a:p>
            <a:pPr marL="285750" indent="-285750">
              <a:buFont typeface="Arial" panose="020B0604020202020204" pitchFamily="34" charset="0"/>
              <a:buChar char="•"/>
            </a:pPr>
            <a:r>
              <a:rPr lang="en-US" dirty="0"/>
              <a:t>In the figure to the left, gas is below the surface and liquid is above.</a:t>
            </a:r>
          </a:p>
          <a:p>
            <a:pPr marL="285750" indent="-285750">
              <a:buFont typeface="Arial" panose="020B0604020202020204" pitchFamily="34" charset="0"/>
              <a:buChar char="•"/>
            </a:pPr>
            <a:r>
              <a:rPr lang="en-US" dirty="0"/>
              <a:t>The lines on either side of the x1/y1 axis are pure species, hence why their liquid-vapor equilibrium area is a line</a:t>
            </a:r>
          </a:p>
        </p:txBody>
      </p:sp>
      <p:sp>
        <p:nvSpPr>
          <p:cNvPr id="6" name="TextBox 5">
            <a:extLst>
              <a:ext uri="{FF2B5EF4-FFF2-40B4-BE49-F238E27FC236}">
                <a16:creationId xmlns:a16="http://schemas.microsoft.com/office/drawing/2014/main" id="{BF38C9B2-458C-D61E-3EAC-0632091150AE}"/>
              </a:ext>
            </a:extLst>
          </p:cNvPr>
          <p:cNvSpPr txBox="1"/>
          <p:nvPr/>
        </p:nvSpPr>
        <p:spPr>
          <a:xfrm>
            <a:off x="1" y="587325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upper and lower surfaces make a rounded surface at high temperature and pressures, and this is called the critical locus, where the critical points are</a:t>
            </a:r>
          </a:p>
          <a:p>
            <a:pPr marL="285750" indent="-285750">
              <a:buFont typeface="Arial" panose="020B0604020202020204" pitchFamily="34" charset="0"/>
              <a:buChar char="•"/>
            </a:pPr>
            <a:r>
              <a:rPr lang="en-US" dirty="0"/>
              <a:t>Inside the surface bounded by the saturated vapor surface, saturated liquid surface, the critical locus and the open end at low temperatures and pressures is the phase envelope where liquid and vapor exist equilibrium</a:t>
            </a:r>
          </a:p>
          <a:p>
            <a:pPr marL="742950" lvl="1" indent="-285750">
              <a:buFont typeface="Arial" panose="020B0604020202020204" pitchFamily="34" charset="0"/>
              <a:buChar char="•"/>
            </a:pPr>
            <a:r>
              <a:rPr lang="en-US" dirty="0"/>
              <a:t>It is important to note that the liquid and vapor inside this surface have different concentrations, and that is how distillation is possible</a:t>
            </a:r>
          </a:p>
          <a:p>
            <a:pPr marL="285750" indent="-285750">
              <a:buFont typeface="Arial" panose="020B0604020202020204" pitchFamily="34" charset="0"/>
              <a:buChar char="•"/>
            </a:pPr>
            <a:r>
              <a:rPr lang="en-US" dirty="0"/>
              <a:t>Let's say we want to start at a pressure P and decrease that pressure until we get to the vapor phase (an isotherm with temperature </a:t>
            </a:r>
            <a:r>
              <a:rPr lang="en-US" dirty="0">
                <a:highlight>
                  <a:srgbClr val="FF0000"/>
                </a:highlight>
              </a:rPr>
              <a:t>E</a:t>
            </a:r>
            <a:r>
              <a:rPr lang="en-US" dirty="0"/>
              <a:t> and mole fraction </a:t>
            </a:r>
            <a:r>
              <a:rPr lang="en-US" dirty="0">
                <a:highlight>
                  <a:srgbClr val="FF00FF"/>
                </a:highlight>
              </a:rPr>
              <a:t>Q</a:t>
            </a:r>
            <a:r>
              <a:rPr lang="en-US" dirty="0"/>
              <a:t>).</a:t>
            </a:r>
          </a:p>
          <a:p>
            <a:pPr marL="742950" lvl="1" indent="-285750">
              <a:buFont typeface="Arial" panose="020B0604020202020204" pitchFamily="34" charset="0"/>
              <a:buChar char="•"/>
            </a:pPr>
            <a:r>
              <a:rPr lang="en-US" dirty="0"/>
              <a:t>When decreasing the Pressure, we eventually reach point </a:t>
            </a:r>
            <a:r>
              <a:rPr lang="en-US" dirty="0">
                <a:highlight>
                  <a:srgbClr val="00FFFF"/>
                </a:highlight>
              </a:rPr>
              <a:t>L</a:t>
            </a:r>
            <a:r>
              <a:rPr lang="en-US" dirty="0"/>
              <a:t> (the bubble point) where the first vapor starts to form. What is of interest is finding the composition of this vapor and the composition of all vapor in this liquid vapor transition.</a:t>
            </a:r>
          </a:p>
          <a:p>
            <a:pPr marL="742950" lvl="1" indent="-285750">
              <a:buFont typeface="Arial" panose="020B0604020202020204" pitchFamily="34" charset="0"/>
              <a:buChar char="•"/>
            </a:pPr>
            <a:r>
              <a:rPr lang="en-US" dirty="0"/>
              <a:t>To find this, we can take cross sections of both the isotherm and the isobar at point </a:t>
            </a:r>
            <a:r>
              <a:rPr lang="en-US" dirty="0">
                <a:highlight>
                  <a:srgbClr val="00FFFF"/>
                </a:highlight>
              </a:rPr>
              <a:t>L</a:t>
            </a:r>
            <a:r>
              <a:rPr lang="en-US" dirty="0"/>
              <a:t>. At this point, the bubble points on both these lines intersect. The point at which these dew points intersect (</a:t>
            </a:r>
            <a:r>
              <a:rPr lang="en-US" dirty="0">
                <a:highlight>
                  <a:srgbClr val="FFFF00"/>
                </a:highlight>
              </a:rPr>
              <a:t>V</a:t>
            </a:r>
            <a:r>
              <a:rPr lang="en-US" dirty="0"/>
              <a:t>) has the same fractions as the vapor of the bubble point (</a:t>
            </a:r>
            <a:r>
              <a:rPr lang="en-US" dirty="0">
                <a:highlight>
                  <a:srgbClr val="FF99FF"/>
                </a:highlight>
              </a:rPr>
              <a:t>Qv</a:t>
            </a:r>
            <a:r>
              <a:rPr lang="en-US" dirty="0"/>
              <a:t>)</a:t>
            </a:r>
          </a:p>
          <a:p>
            <a:pPr marL="742950" lvl="1" indent="-285750">
              <a:buFont typeface="Arial" panose="020B0604020202020204" pitchFamily="34" charset="0"/>
              <a:buChar char="•"/>
            </a:pPr>
            <a:r>
              <a:rPr lang="en-US" dirty="0"/>
              <a:t>A similar process can be done to find the composition of the liquid at the dew point</a:t>
            </a:r>
          </a:p>
          <a:p>
            <a:pPr marL="742950" lvl="1" indent="-285750">
              <a:buFont typeface="Arial" panose="020B0604020202020204" pitchFamily="34" charset="0"/>
              <a:buChar char="•"/>
            </a:pPr>
            <a:r>
              <a:rPr lang="en-US" dirty="0"/>
              <a:t>Notice how these cross-sections create a straight line, so you can just make a straight line across your cross-sectional graph to find the composition</a:t>
            </a:r>
          </a:p>
          <a:p>
            <a:pPr marL="742950" lvl="1" indent="-285750">
              <a:buFont typeface="Arial" panose="020B0604020202020204" pitchFamily="34" charset="0"/>
              <a:buChar char="•"/>
            </a:pPr>
            <a:r>
              <a:rPr lang="en-US" dirty="0"/>
              <a:t>The line from your liquid to vapor mol fractions is called the tie line</a:t>
            </a:r>
          </a:p>
        </p:txBody>
      </p:sp>
      <p:sp>
        <p:nvSpPr>
          <p:cNvPr id="10" name="TextBox 9">
            <a:extLst>
              <a:ext uri="{FF2B5EF4-FFF2-40B4-BE49-F238E27FC236}">
                <a16:creationId xmlns:a16="http://schemas.microsoft.com/office/drawing/2014/main" id="{4CEAEE55-13BB-3A45-79E9-03BE591770E0}"/>
              </a:ext>
            </a:extLst>
          </p:cNvPr>
          <p:cNvSpPr txBox="1"/>
          <p:nvPr/>
        </p:nvSpPr>
        <p:spPr>
          <a:xfrm>
            <a:off x="3094892" y="5099538"/>
            <a:ext cx="312906" cy="369332"/>
          </a:xfrm>
          <a:prstGeom prst="rect">
            <a:avLst/>
          </a:prstGeom>
          <a:noFill/>
        </p:spPr>
        <p:txBody>
          <a:bodyPr wrap="none" rtlCol="0">
            <a:spAutoFit/>
          </a:bodyPr>
          <a:lstStyle/>
          <a:p>
            <a:r>
              <a:rPr lang="en-US" dirty="0">
                <a:highlight>
                  <a:srgbClr val="FF0000"/>
                </a:highlight>
              </a:rPr>
              <a:t>E</a:t>
            </a:r>
          </a:p>
        </p:txBody>
      </p:sp>
      <p:sp>
        <p:nvSpPr>
          <p:cNvPr id="11" name="TextBox 10">
            <a:extLst>
              <a:ext uri="{FF2B5EF4-FFF2-40B4-BE49-F238E27FC236}">
                <a16:creationId xmlns:a16="http://schemas.microsoft.com/office/drawing/2014/main" id="{D06F8017-675F-8FB4-842B-29DDE3AC0AE3}"/>
              </a:ext>
            </a:extLst>
          </p:cNvPr>
          <p:cNvSpPr txBox="1"/>
          <p:nvPr/>
        </p:nvSpPr>
        <p:spPr>
          <a:xfrm>
            <a:off x="1371600" y="4378570"/>
            <a:ext cx="352982" cy="369332"/>
          </a:xfrm>
          <a:prstGeom prst="rect">
            <a:avLst/>
          </a:prstGeom>
          <a:noFill/>
        </p:spPr>
        <p:txBody>
          <a:bodyPr wrap="none" rtlCol="0">
            <a:spAutoFit/>
          </a:bodyPr>
          <a:lstStyle/>
          <a:p>
            <a:r>
              <a:rPr lang="en-US" dirty="0">
                <a:highlight>
                  <a:srgbClr val="FF00FF"/>
                </a:highlight>
              </a:rPr>
              <a:t>Q</a:t>
            </a:r>
          </a:p>
        </p:txBody>
      </p:sp>
      <p:sp>
        <p:nvSpPr>
          <p:cNvPr id="12" name="TextBox 11">
            <a:extLst>
              <a:ext uri="{FF2B5EF4-FFF2-40B4-BE49-F238E27FC236}">
                <a16:creationId xmlns:a16="http://schemas.microsoft.com/office/drawing/2014/main" id="{57BE6955-98D0-A15E-2084-8323CE43DA84}"/>
              </a:ext>
            </a:extLst>
          </p:cNvPr>
          <p:cNvSpPr txBox="1"/>
          <p:nvPr/>
        </p:nvSpPr>
        <p:spPr>
          <a:xfrm>
            <a:off x="1266092" y="2637692"/>
            <a:ext cx="300082" cy="369332"/>
          </a:xfrm>
          <a:prstGeom prst="rect">
            <a:avLst/>
          </a:prstGeom>
          <a:noFill/>
        </p:spPr>
        <p:txBody>
          <a:bodyPr wrap="none" rtlCol="0">
            <a:spAutoFit/>
          </a:bodyPr>
          <a:lstStyle/>
          <a:p>
            <a:r>
              <a:rPr lang="en-US" dirty="0">
                <a:highlight>
                  <a:srgbClr val="00FFFF"/>
                </a:highlight>
              </a:rPr>
              <a:t>L</a:t>
            </a:r>
          </a:p>
        </p:txBody>
      </p:sp>
      <p:cxnSp>
        <p:nvCxnSpPr>
          <p:cNvPr id="14" name="Straight Connector 13">
            <a:extLst>
              <a:ext uri="{FF2B5EF4-FFF2-40B4-BE49-F238E27FC236}">
                <a16:creationId xmlns:a16="http://schemas.microsoft.com/office/drawing/2014/main" id="{411EA221-3761-15CA-B57E-92A7078FFDEB}"/>
              </a:ext>
            </a:extLst>
          </p:cNvPr>
          <p:cNvCxnSpPr>
            <a:cxnSpLocks/>
          </p:cNvCxnSpPr>
          <p:nvPr/>
        </p:nvCxnSpPr>
        <p:spPr>
          <a:xfrm>
            <a:off x="2655277" y="3710354"/>
            <a:ext cx="0" cy="116058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ECA17B0-4D27-F6AD-77D9-41A64A0FCAFB}"/>
              </a:ext>
            </a:extLst>
          </p:cNvPr>
          <p:cNvCxnSpPr/>
          <p:nvPr/>
        </p:nvCxnSpPr>
        <p:spPr>
          <a:xfrm flipH="1">
            <a:off x="2198077" y="4888524"/>
            <a:ext cx="439615" cy="265176"/>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FFDD1688-7B22-085C-5FB0-D35F5161A987}"/>
              </a:ext>
            </a:extLst>
          </p:cNvPr>
          <p:cNvSpPr txBox="1"/>
          <p:nvPr/>
        </p:nvSpPr>
        <p:spPr>
          <a:xfrm>
            <a:off x="2233246" y="4941277"/>
            <a:ext cx="457176" cy="369332"/>
          </a:xfrm>
          <a:prstGeom prst="rect">
            <a:avLst/>
          </a:prstGeom>
          <a:noFill/>
        </p:spPr>
        <p:txBody>
          <a:bodyPr wrap="none" rtlCol="0">
            <a:spAutoFit/>
          </a:bodyPr>
          <a:lstStyle/>
          <a:p>
            <a:r>
              <a:rPr lang="en-US" dirty="0">
                <a:highlight>
                  <a:srgbClr val="FF99FF"/>
                </a:highlight>
              </a:rPr>
              <a:t>Qv</a:t>
            </a:r>
          </a:p>
        </p:txBody>
      </p:sp>
      <p:sp>
        <p:nvSpPr>
          <p:cNvPr id="21" name="TextBox 20">
            <a:extLst>
              <a:ext uri="{FF2B5EF4-FFF2-40B4-BE49-F238E27FC236}">
                <a16:creationId xmlns:a16="http://schemas.microsoft.com/office/drawing/2014/main" id="{56F678D3-5B5B-9B47-683C-D12BD28E6810}"/>
              </a:ext>
            </a:extLst>
          </p:cNvPr>
          <p:cNvSpPr txBox="1"/>
          <p:nvPr/>
        </p:nvSpPr>
        <p:spPr>
          <a:xfrm>
            <a:off x="2778370" y="3710354"/>
            <a:ext cx="319318" cy="369332"/>
          </a:xfrm>
          <a:prstGeom prst="rect">
            <a:avLst/>
          </a:prstGeom>
          <a:noFill/>
        </p:spPr>
        <p:txBody>
          <a:bodyPr wrap="none" rtlCol="0">
            <a:spAutoFit/>
          </a:bodyPr>
          <a:lstStyle/>
          <a:p>
            <a:r>
              <a:rPr lang="en-US" dirty="0">
                <a:highlight>
                  <a:srgbClr val="FFFF00"/>
                </a:highlight>
              </a:rPr>
              <a:t>V</a:t>
            </a:r>
          </a:p>
        </p:txBody>
      </p:sp>
    </p:spTree>
    <p:extLst>
      <p:ext uri="{BB962C8B-B14F-4D97-AF65-F5344CB8AC3E}">
        <p14:creationId xmlns:p14="http://schemas.microsoft.com/office/powerpoint/2010/main" val="3318327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39E69-2588-A499-54B4-3E42BF3422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54016" y="334108"/>
            <a:ext cx="6049108" cy="4121244"/>
          </a:xfrm>
          <a:prstGeom prst="rect">
            <a:avLst/>
          </a:prstGeom>
        </p:spPr>
      </p:pic>
      <p:sp>
        <p:nvSpPr>
          <p:cNvPr id="2" name="Rectangle 1">
            <a:extLst>
              <a:ext uri="{FF2B5EF4-FFF2-40B4-BE49-F238E27FC236}">
                <a16:creationId xmlns:a16="http://schemas.microsoft.com/office/drawing/2014/main" id="{DD1A659E-423F-5DCA-51C2-B33C00E1230C}"/>
              </a:ext>
            </a:extLst>
          </p:cNvPr>
          <p:cNvSpPr/>
          <p:nvPr/>
        </p:nvSpPr>
        <p:spPr>
          <a:xfrm>
            <a:off x="1987062" y="967154"/>
            <a:ext cx="1881554" cy="1459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Liquid</a:t>
            </a:r>
          </a:p>
        </p:txBody>
      </p:sp>
      <p:sp>
        <p:nvSpPr>
          <p:cNvPr id="3" name="Rectangle 2">
            <a:extLst>
              <a:ext uri="{FF2B5EF4-FFF2-40B4-BE49-F238E27FC236}">
                <a16:creationId xmlns:a16="http://schemas.microsoft.com/office/drawing/2014/main" id="{2958BE0F-B537-319D-8552-592F9D4D274A}"/>
              </a:ext>
            </a:extLst>
          </p:cNvPr>
          <p:cNvSpPr/>
          <p:nvPr/>
        </p:nvSpPr>
        <p:spPr>
          <a:xfrm>
            <a:off x="5275385" y="685800"/>
            <a:ext cx="1664677" cy="1735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122E9F-4CD4-CE90-E9B2-CDB5729DD3BD}"/>
              </a:ext>
            </a:extLst>
          </p:cNvPr>
          <p:cNvSpPr txBox="1"/>
          <p:nvPr/>
        </p:nvSpPr>
        <p:spPr>
          <a:xfrm>
            <a:off x="2919046" y="0"/>
            <a:ext cx="2825132" cy="369332"/>
          </a:xfrm>
          <a:prstGeom prst="rect">
            <a:avLst/>
          </a:prstGeom>
          <a:noFill/>
        </p:spPr>
        <p:txBody>
          <a:bodyPr wrap="none" rtlCol="0">
            <a:spAutoFit/>
          </a:bodyPr>
          <a:lstStyle/>
          <a:p>
            <a:r>
              <a:rPr lang="en-US" dirty="0"/>
              <a:t>Example of cross sections </a:t>
            </a:r>
          </a:p>
        </p:txBody>
      </p:sp>
      <p:sp>
        <p:nvSpPr>
          <p:cNvPr id="6" name="TextBox 5">
            <a:extLst>
              <a:ext uri="{FF2B5EF4-FFF2-40B4-BE49-F238E27FC236}">
                <a16:creationId xmlns:a16="http://schemas.microsoft.com/office/drawing/2014/main" id="{4213EE86-40E7-D1EB-58DB-4025ADA03CFC}"/>
              </a:ext>
            </a:extLst>
          </p:cNvPr>
          <p:cNvSpPr txBox="1"/>
          <p:nvPr/>
        </p:nvSpPr>
        <p:spPr>
          <a:xfrm>
            <a:off x="2620108" y="1881554"/>
            <a:ext cx="797013" cy="369332"/>
          </a:xfrm>
          <a:prstGeom prst="rect">
            <a:avLst/>
          </a:prstGeom>
          <a:noFill/>
        </p:spPr>
        <p:txBody>
          <a:bodyPr wrap="none" rtlCol="0">
            <a:spAutoFit/>
          </a:bodyPr>
          <a:lstStyle/>
          <a:p>
            <a:r>
              <a:rPr lang="en-US" dirty="0"/>
              <a:t>Liquid</a:t>
            </a:r>
          </a:p>
        </p:txBody>
      </p:sp>
      <p:sp>
        <p:nvSpPr>
          <p:cNvPr id="7" name="TextBox 6">
            <a:extLst>
              <a:ext uri="{FF2B5EF4-FFF2-40B4-BE49-F238E27FC236}">
                <a16:creationId xmlns:a16="http://schemas.microsoft.com/office/drawing/2014/main" id="{85577C4B-D203-899B-3176-7C85CB9E1B29}"/>
              </a:ext>
            </a:extLst>
          </p:cNvPr>
          <p:cNvSpPr txBox="1"/>
          <p:nvPr/>
        </p:nvSpPr>
        <p:spPr>
          <a:xfrm>
            <a:off x="5462954" y="3141785"/>
            <a:ext cx="797013" cy="369332"/>
          </a:xfrm>
          <a:prstGeom prst="rect">
            <a:avLst/>
          </a:prstGeom>
          <a:noFill/>
        </p:spPr>
        <p:txBody>
          <a:bodyPr wrap="none" rtlCol="0">
            <a:spAutoFit/>
          </a:bodyPr>
          <a:lstStyle/>
          <a:p>
            <a:r>
              <a:rPr lang="en-US" dirty="0"/>
              <a:t>Liquid</a:t>
            </a:r>
          </a:p>
        </p:txBody>
      </p:sp>
      <p:sp>
        <p:nvSpPr>
          <p:cNvPr id="9" name="TextBox 8">
            <a:extLst>
              <a:ext uri="{FF2B5EF4-FFF2-40B4-BE49-F238E27FC236}">
                <a16:creationId xmlns:a16="http://schemas.microsoft.com/office/drawing/2014/main" id="{0255416C-D122-ABF2-688B-6F8065F170DF}"/>
              </a:ext>
            </a:extLst>
          </p:cNvPr>
          <p:cNvSpPr txBox="1"/>
          <p:nvPr/>
        </p:nvSpPr>
        <p:spPr>
          <a:xfrm>
            <a:off x="5462954" y="1787770"/>
            <a:ext cx="764312" cy="369332"/>
          </a:xfrm>
          <a:prstGeom prst="rect">
            <a:avLst/>
          </a:prstGeom>
          <a:noFill/>
        </p:spPr>
        <p:txBody>
          <a:bodyPr wrap="none" rtlCol="0">
            <a:spAutoFit/>
          </a:bodyPr>
          <a:lstStyle/>
          <a:p>
            <a:r>
              <a:rPr lang="en-US" dirty="0"/>
              <a:t>Vapor</a:t>
            </a:r>
          </a:p>
        </p:txBody>
      </p:sp>
      <p:sp>
        <p:nvSpPr>
          <p:cNvPr id="10" name="TextBox 9">
            <a:extLst>
              <a:ext uri="{FF2B5EF4-FFF2-40B4-BE49-F238E27FC236}">
                <a16:creationId xmlns:a16="http://schemas.microsoft.com/office/drawing/2014/main" id="{75F1ADB2-5144-366E-2DAE-BA2AD3D5C5DD}"/>
              </a:ext>
            </a:extLst>
          </p:cNvPr>
          <p:cNvSpPr txBox="1"/>
          <p:nvPr/>
        </p:nvSpPr>
        <p:spPr>
          <a:xfrm>
            <a:off x="2713893" y="3153509"/>
            <a:ext cx="764312" cy="369332"/>
          </a:xfrm>
          <a:prstGeom prst="rect">
            <a:avLst/>
          </a:prstGeom>
          <a:noFill/>
        </p:spPr>
        <p:txBody>
          <a:bodyPr wrap="none" rtlCol="0">
            <a:spAutoFit/>
          </a:bodyPr>
          <a:lstStyle/>
          <a:p>
            <a:r>
              <a:rPr lang="en-US" dirty="0"/>
              <a:t>Vapor</a:t>
            </a:r>
          </a:p>
        </p:txBody>
      </p:sp>
      <p:cxnSp>
        <p:nvCxnSpPr>
          <p:cNvPr id="12" name="Straight Connector 11">
            <a:extLst>
              <a:ext uri="{FF2B5EF4-FFF2-40B4-BE49-F238E27FC236}">
                <a16:creationId xmlns:a16="http://schemas.microsoft.com/office/drawing/2014/main" id="{0CF7B929-A15C-F1F6-CED9-90605F344372}"/>
              </a:ext>
            </a:extLst>
          </p:cNvPr>
          <p:cNvCxnSpPr/>
          <p:nvPr/>
        </p:nvCxnSpPr>
        <p:spPr>
          <a:xfrm>
            <a:off x="2373922" y="1002323"/>
            <a:ext cx="0" cy="188155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ED20E47-1C87-C2DA-A87C-ADBE8501F08B}"/>
              </a:ext>
            </a:extLst>
          </p:cNvPr>
          <p:cNvCxnSpPr>
            <a:cxnSpLocks/>
          </p:cNvCxnSpPr>
          <p:nvPr/>
        </p:nvCxnSpPr>
        <p:spPr>
          <a:xfrm>
            <a:off x="3300045" y="2883877"/>
            <a:ext cx="0" cy="720969"/>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AF511ED-D680-C64B-4C02-B901DC3947AA}"/>
              </a:ext>
            </a:extLst>
          </p:cNvPr>
          <p:cNvSpPr txBox="1"/>
          <p:nvPr/>
        </p:nvSpPr>
        <p:spPr>
          <a:xfrm>
            <a:off x="2198077" y="3569677"/>
            <a:ext cx="409343" cy="369332"/>
          </a:xfrm>
          <a:prstGeom prst="rect">
            <a:avLst/>
          </a:prstGeom>
          <a:noFill/>
        </p:spPr>
        <p:txBody>
          <a:bodyPr wrap="none" rtlCol="0">
            <a:spAutoFit/>
          </a:bodyPr>
          <a:lstStyle/>
          <a:p>
            <a:r>
              <a:rPr lang="en-US" dirty="0"/>
              <a:t>xa</a:t>
            </a:r>
          </a:p>
        </p:txBody>
      </p:sp>
      <p:sp>
        <p:nvSpPr>
          <p:cNvPr id="18" name="TextBox 17">
            <a:extLst>
              <a:ext uri="{FF2B5EF4-FFF2-40B4-BE49-F238E27FC236}">
                <a16:creationId xmlns:a16="http://schemas.microsoft.com/office/drawing/2014/main" id="{531D36E3-D57A-B8C9-A1F9-12A251A8C9FE}"/>
              </a:ext>
            </a:extLst>
          </p:cNvPr>
          <p:cNvSpPr txBox="1"/>
          <p:nvPr/>
        </p:nvSpPr>
        <p:spPr>
          <a:xfrm>
            <a:off x="3141785" y="3546230"/>
            <a:ext cx="417102" cy="369332"/>
          </a:xfrm>
          <a:prstGeom prst="rect">
            <a:avLst/>
          </a:prstGeom>
          <a:noFill/>
        </p:spPr>
        <p:txBody>
          <a:bodyPr wrap="none" rtlCol="0">
            <a:spAutoFit/>
          </a:bodyPr>
          <a:lstStyle/>
          <a:p>
            <a:r>
              <a:rPr lang="en-US" dirty="0"/>
              <a:t>xb</a:t>
            </a:r>
          </a:p>
        </p:txBody>
      </p:sp>
      <p:sp>
        <p:nvSpPr>
          <p:cNvPr id="19" name="TextBox 18">
            <a:extLst>
              <a:ext uri="{FF2B5EF4-FFF2-40B4-BE49-F238E27FC236}">
                <a16:creationId xmlns:a16="http://schemas.microsoft.com/office/drawing/2014/main" id="{084A71C4-49C5-3D97-D4FE-3B5B63BBCBCC}"/>
              </a:ext>
            </a:extLst>
          </p:cNvPr>
          <p:cNvSpPr txBox="1"/>
          <p:nvPr/>
        </p:nvSpPr>
        <p:spPr>
          <a:xfrm>
            <a:off x="1090246" y="4519246"/>
            <a:ext cx="6675674" cy="369332"/>
          </a:xfrm>
          <a:prstGeom prst="rect">
            <a:avLst/>
          </a:prstGeom>
          <a:noFill/>
        </p:spPr>
        <p:txBody>
          <a:bodyPr wrap="none" rtlCol="0">
            <a:spAutoFit/>
          </a:bodyPr>
          <a:lstStyle/>
          <a:p>
            <a:r>
              <a:rPr lang="en-US" dirty="0"/>
              <a:t>The composition of the vapor at Ta and xa at the bubble point is xb</a:t>
            </a:r>
          </a:p>
        </p:txBody>
      </p:sp>
      <p:pic>
        <p:nvPicPr>
          <p:cNvPr id="21" name="Picture 20">
            <a:extLst>
              <a:ext uri="{FF2B5EF4-FFF2-40B4-BE49-F238E27FC236}">
                <a16:creationId xmlns:a16="http://schemas.microsoft.com/office/drawing/2014/main" id="{8C730756-DB25-B957-D75F-7983787ECA2E}"/>
              </a:ext>
            </a:extLst>
          </p:cNvPr>
          <p:cNvPicPr>
            <a:picLocks noChangeAspect="1"/>
          </p:cNvPicPr>
          <p:nvPr/>
        </p:nvPicPr>
        <p:blipFill>
          <a:blip r:embed="rId4"/>
          <a:stretch>
            <a:fillRect/>
          </a:stretch>
        </p:blipFill>
        <p:spPr>
          <a:xfrm>
            <a:off x="0" y="5427565"/>
            <a:ext cx="8686800" cy="5170316"/>
          </a:xfrm>
          <a:prstGeom prst="rect">
            <a:avLst/>
          </a:prstGeom>
        </p:spPr>
      </p:pic>
      <p:sp>
        <p:nvSpPr>
          <p:cNvPr id="22" name="TextBox 21">
            <a:extLst>
              <a:ext uri="{FF2B5EF4-FFF2-40B4-BE49-F238E27FC236}">
                <a16:creationId xmlns:a16="http://schemas.microsoft.com/office/drawing/2014/main" id="{DA637EEA-2715-6679-5DCC-9793D963D508}"/>
              </a:ext>
            </a:extLst>
          </p:cNvPr>
          <p:cNvSpPr txBox="1"/>
          <p:nvPr/>
        </p:nvSpPr>
        <p:spPr>
          <a:xfrm>
            <a:off x="0" y="5134710"/>
            <a:ext cx="8693918" cy="369332"/>
          </a:xfrm>
          <a:prstGeom prst="rect">
            <a:avLst/>
          </a:prstGeom>
          <a:noFill/>
        </p:spPr>
        <p:txBody>
          <a:bodyPr wrap="none" rtlCol="0">
            <a:spAutoFit/>
          </a:bodyPr>
          <a:lstStyle/>
          <a:p>
            <a:r>
              <a:rPr lang="en-US" dirty="0"/>
              <a:t>Below is a detailed look at finding concentrations of a mixture with changing pressures</a:t>
            </a:r>
          </a:p>
        </p:txBody>
      </p:sp>
    </p:spTree>
    <p:extLst>
      <p:ext uri="{BB962C8B-B14F-4D97-AF65-F5344CB8AC3E}">
        <p14:creationId xmlns:p14="http://schemas.microsoft.com/office/powerpoint/2010/main" val="3158005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6B341-384E-D5D4-1DE3-E1A1E4D29587}"/>
              </a:ext>
            </a:extLst>
          </p:cNvPr>
          <p:cNvSpPr txBox="1"/>
          <p:nvPr/>
        </p:nvSpPr>
        <p:spPr>
          <a:xfrm>
            <a:off x="984739" y="0"/>
            <a:ext cx="6407652" cy="369332"/>
          </a:xfrm>
          <a:prstGeom prst="rect">
            <a:avLst/>
          </a:prstGeom>
          <a:noFill/>
        </p:spPr>
        <p:txBody>
          <a:bodyPr wrap="none" rtlCol="0">
            <a:spAutoFit/>
          </a:bodyPr>
          <a:lstStyle/>
          <a:p>
            <a:r>
              <a:rPr lang="en-US" dirty="0"/>
              <a:t>Another way to look at these scenarios is through a P-T diagram</a:t>
            </a:r>
          </a:p>
        </p:txBody>
      </p:sp>
      <p:pic>
        <p:nvPicPr>
          <p:cNvPr id="4" name="Picture 3">
            <a:extLst>
              <a:ext uri="{FF2B5EF4-FFF2-40B4-BE49-F238E27FC236}">
                <a16:creationId xmlns:a16="http://schemas.microsoft.com/office/drawing/2014/main" id="{B4E2FCC2-072C-8C29-C73C-346C800F16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90989" y="390989"/>
            <a:ext cx="5014405" cy="5535026"/>
          </a:xfrm>
          <a:prstGeom prst="rect">
            <a:avLst/>
          </a:prstGeom>
        </p:spPr>
      </p:pic>
      <p:sp>
        <p:nvSpPr>
          <p:cNvPr id="5" name="TextBox 4">
            <a:extLst>
              <a:ext uri="{FF2B5EF4-FFF2-40B4-BE49-F238E27FC236}">
                <a16:creationId xmlns:a16="http://schemas.microsoft.com/office/drawing/2014/main" id="{F516FF61-F5FB-39C0-0B59-3A9F870F6EBF}"/>
              </a:ext>
            </a:extLst>
          </p:cNvPr>
          <p:cNvSpPr txBox="1"/>
          <p:nvPr/>
        </p:nvSpPr>
        <p:spPr>
          <a:xfrm>
            <a:off x="5081954" y="492369"/>
            <a:ext cx="360484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diagram shows multiple liquid-vapor surface lines at different mol fractions</a:t>
            </a:r>
          </a:p>
          <a:p>
            <a:pPr marL="285750" indent="-285750">
              <a:buFont typeface="Arial" panose="020B0604020202020204" pitchFamily="34" charset="0"/>
              <a:buChar char="•"/>
            </a:pPr>
            <a:r>
              <a:rPr lang="en-US" dirty="0"/>
              <a:t>The Dark line is the bubble line and the dashed is the dew line</a:t>
            </a:r>
          </a:p>
          <a:p>
            <a:pPr marL="285750" indent="-285750">
              <a:buFont typeface="Arial" panose="020B0604020202020204" pitchFamily="34" charset="0"/>
              <a:buChar char="•"/>
            </a:pPr>
            <a:r>
              <a:rPr lang="en-US" dirty="0"/>
              <a:t>The point at which your bubble lines and vapor lines intersect are your tie lines (the line on the previous page used to find the vapor composition at the bubble point)</a:t>
            </a:r>
          </a:p>
          <a:p>
            <a:pPr marL="285750" indent="-285750">
              <a:buFont typeface="Arial" panose="020B0604020202020204" pitchFamily="34" charset="0"/>
              <a:buChar char="•"/>
            </a:pPr>
            <a:r>
              <a:rPr lang="en-US" dirty="0"/>
              <a:t>The critical locus is when the lines transition to bubble point lines or visa versa</a:t>
            </a:r>
          </a:p>
          <a:p>
            <a:pPr marL="285750" indent="-285750">
              <a:buFont typeface="Arial" panose="020B0604020202020204" pitchFamily="34" charset="0"/>
              <a:buChar char="•"/>
            </a:pPr>
            <a:r>
              <a:rPr lang="en-US" dirty="0"/>
              <a:t>In these graphs, species 1 is the more volatile one of the two</a:t>
            </a:r>
          </a:p>
        </p:txBody>
      </p:sp>
      <p:sp>
        <p:nvSpPr>
          <p:cNvPr id="6" name="TextBox 5">
            <a:extLst>
              <a:ext uri="{FF2B5EF4-FFF2-40B4-BE49-F238E27FC236}">
                <a16:creationId xmlns:a16="http://schemas.microsoft.com/office/drawing/2014/main" id="{1049ACF9-2512-C2FB-1C33-1F6AFF39678A}"/>
              </a:ext>
            </a:extLst>
          </p:cNvPr>
          <p:cNvSpPr txBox="1"/>
          <p:nvPr/>
        </p:nvSpPr>
        <p:spPr>
          <a:xfrm>
            <a:off x="1969477" y="6013938"/>
            <a:ext cx="4531625" cy="369332"/>
          </a:xfrm>
          <a:prstGeom prst="rect">
            <a:avLst/>
          </a:prstGeom>
          <a:noFill/>
        </p:spPr>
        <p:txBody>
          <a:bodyPr wrap="none" rtlCol="0">
            <a:spAutoFit/>
          </a:bodyPr>
          <a:lstStyle/>
          <a:p>
            <a:r>
              <a:rPr lang="en-US" dirty="0"/>
              <a:t>Not all P-T Diagrams are this pretty though…</a:t>
            </a:r>
          </a:p>
        </p:txBody>
      </p:sp>
      <p:pic>
        <p:nvPicPr>
          <p:cNvPr id="8" name="Picture 7">
            <a:extLst>
              <a:ext uri="{FF2B5EF4-FFF2-40B4-BE49-F238E27FC236}">
                <a16:creationId xmlns:a16="http://schemas.microsoft.com/office/drawing/2014/main" id="{618A8E10-95D9-AF57-836A-F4565ECD18F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859213" y="6453162"/>
            <a:ext cx="4717433" cy="5556088"/>
          </a:xfrm>
          <a:prstGeom prst="rect">
            <a:avLst/>
          </a:prstGeom>
        </p:spPr>
      </p:pic>
    </p:spTree>
    <p:extLst>
      <p:ext uri="{BB962C8B-B14F-4D97-AF65-F5344CB8AC3E}">
        <p14:creationId xmlns:p14="http://schemas.microsoft.com/office/powerpoint/2010/main" val="3742131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84381-469F-0CA9-C4CA-25050997A804}"/>
              </a:ext>
            </a:extLst>
          </p:cNvPr>
          <p:cNvSpPr txBox="1"/>
          <p:nvPr/>
        </p:nvSpPr>
        <p:spPr>
          <a:xfrm>
            <a:off x="2321169" y="0"/>
            <a:ext cx="3321487" cy="369332"/>
          </a:xfrm>
          <a:prstGeom prst="rect">
            <a:avLst/>
          </a:prstGeom>
          <a:noFill/>
        </p:spPr>
        <p:txBody>
          <a:bodyPr wrap="none" rtlCol="0">
            <a:spAutoFit/>
          </a:bodyPr>
          <a:lstStyle/>
          <a:p>
            <a:r>
              <a:rPr lang="en-US" dirty="0"/>
              <a:t>Some V-L Equilibrium examples</a:t>
            </a:r>
          </a:p>
        </p:txBody>
      </p:sp>
      <p:pic>
        <p:nvPicPr>
          <p:cNvPr id="4" name="Picture 3">
            <a:extLst>
              <a:ext uri="{FF2B5EF4-FFF2-40B4-BE49-F238E27FC236}">
                <a16:creationId xmlns:a16="http://schemas.microsoft.com/office/drawing/2014/main" id="{36DBB88D-EB5E-96B4-58DD-C0E7A8B8AD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8508" y="3815862"/>
            <a:ext cx="6425344" cy="8376138"/>
          </a:xfrm>
          <a:prstGeom prst="rect">
            <a:avLst/>
          </a:prstGeom>
        </p:spPr>
      </p:pic>
      <p:sp>
        <p:nvSpPr>
          <p:cNvPr id="5" name="TextBox 4">
            <a:extLst>
              <a:ext uri="{FF2B5EF4-FFF2-40B4-BE49-F238E27FC236}">
                <a16:creationId xmlns:a16="http://schemas.microsoft.com/office/drawing/2014/main" id="{E4E4B984-76A2-A3C0-7C87-9342DA4752C2}"/>
              </a:ext>
            </a:extLst>
          </p:cNvPr>
          <p:cNvSpPr txBox="1"/>
          <p:nvPr/>
        </p:nvSpPr>
        <p:spPr>
          <a:xfrm>
            <a:off x="0" y="4923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Figures below show some examples of P-x1/y1 figures.</a:t>
            </a:r>
          </a:p>
          <a:p>
            <a:pPr marL="285750" indent="-285750">
              <a:buFont typeface="Arial" panose="020B0604020202020204" pitchFamily="34" charset="0"/>
              <a:buChar char="•"/>
            </a:pPr>
            <a:r>
              <a:rPr lang="en-US" dirty="0"/>
              <a:t>The dotted line shows the “ideal situation”, or Raoult’s Law. This is the bubble point line of an ideal mixture</a:t>
            </a:r>
          </a:p>
          <a:p>
            <a:pPr marL="285750" indent="-285750">
              <a:buFont typeface="Arial" panose="020B0604020202020204" pitchFamily="34" charset="0"/>
              <a:buChar char="•"/>
            </a:pPr>
            <a:r>
              <a:rPr lang="en-US" dirty="0"/>
              <a:t>If deviations from Raoult’s Law become large enough, such as (b) and (d), you can get Azeotropes, where the bubble point and dew point lines intersect</a:t>
            </a:r>
          </a:p>
          <a:p>
            <a:pPr marL="285750" indent="-285750">
              <a:buFont typeface="Arial" panose="020B0604020202020204" pitchFamily="34" charset="0"/>
              <a:buChar char="•"/>
            </a:pPr>
            <a:r>
              <a:rPr lang="en-US" dirty="0"/>
              <a:t>Azeotropes are bad because they cannot be separated through distillation, because your vapor will have the same concentration of your liquid.</a:t>
            </a:r>
          </a:p>
          <a:p>
            <a:pPr marL="285750" indent="-285750">
              <a:buFont typeface="Arial" panose="020B0604020202020204" pitchFamily="34" charset="0"/>
              <a:buChar char="•"/>
            </a:pPr>
            <a:r>
              <a:rPr lang="en-US" dirty="0"/>
              <a:t>Negative deviations of the bubble point line reflect intermolecular attraction (a and b), and positive deviations reflect intermolecular repulsions (d).</a:t>
            </a:r>
          </a:p>
          <a:p>
            <a:pPr marL="285750" indent="-285750">
              <a:buFont typeface="Arial" panose="020B0604020202020204" pitchFamily="34" charset="0"/>
              <a:buChar char="•"/>
            </a:pPr>
            <a:r>
              <a:rPr lang="en-US" dirty="0"/>
              <a:t>C is a near-ideal mixture</a:t>
            </a:r>
          </a:p>
          <a:p>
            <a:pPr marL="285750" indent="-285750">
              <a:buFont typeface="Arial" panose="020B0604020202020204" pitchFamily="34" charset="0"/>
              <a:buChar char="•"/>
            </a:pPr>
            <a:r>
              <a:rPr lang="en-US" dirty="0"/>
              <a:t>Notice that these deviations are reflective of the bubble point line, not the dew point line</a:t>
            </a:r>
          </a:p>
        </p:txBody>
      </p:sp>
    </p:spTree>
    <p:extLst>
      <p:ext uri="{BB962C8B-B14F-4D97-AF65-F5344CB8AC3E}">
        <p14:creationId xmlns:p14="http://schemas.microsoft.com/office/powerpoint/2010/main" val="2083409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10261-E5BE-1959-41E0-46D0F212D0DC}"/>
              </a:ext>
            </a:extLst>
          </p:cNvPr>
          <p:cNvSpPr txBox="1"/>
          <p:nvPr/>
        </p:nvSpPr>
        <p:spPr>
          <a:xfrm>
            <a:off x="-1" y="211014"/>
            <a:ext cx="8686801" cy="646331"/>
          </a:xfrm>
          <a:prstGeom prst="rect">
            <a:avLst/>
          </a:prstGeom>
          <a:noFill/>
        </p:spPr>
        <p:txBody>
          <a:bodyPr wrap="square" rtlCol="0">
            <a:spAutoFit/>
          </a:bodyPr>
          <a:lstStyle/>
          <a:p>
            <a:pPr algn="ctr"/>
            <a:r>
              <a:rPr lang="en-US" dirty="0"/>
              <a:t>Because distillation processes are usually taken place in constant pressure conditions, T-x1/y1 figures are more important</a:t>
            </a:r>
          </a:p>
        </p:txBody>
      </p:sp>
      <p:pic>
        <p:nvPicPr>
          <p:cNvPr id="4" name="Picture 3">
            <a:extLst>
              <a:ext uri="{FF2B5EF4-FFF2-40B4-BE49-F238E27FC236}">
                <a16:creationId xmlns:a16="http://schemas.microsoft.com/office/drawing/2014/main" id="{16C1A9BA-5486-4344-4EE2-5BD6ABE450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56905" y="2938929"/>
            <a:ext cx="7115495" cy="9253071"/>
          </a:xfrm>
          <a:prstGeom prst="rect">
            <a:avLst/>
          </a:prstGeom>
        </p:spPr>
      </p:pic>
      <p:sp>
        <p:nvSpPr>
          <p:cNvPr id="5" name="TextBox 4">
            <a:extLst>
              <a:ext uri="{FF2B5EF4-FFF2-40B4-BE49-F238E27FC236}">
                <a16:creationId xmlns:a16="http://schemas.microsoft.com/office/drawing/2014/main" id="{8F8EA2F6-775C-62D6-9EAA-969BDFDDA464}"/>
              </a:ext>
            </a:extLst>
          </p:cNvPr>
          <p:cNvSpPr txBox="1"/>
          <p:nvPr/>
        </p:nvSpPr>
        <p:spPr>
          <a:xfrm>
            <a:off x="0" y="107266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how the negative deviators from  the previous page now curve upwards and vise versa</a:t>
            </a:r>
          </a:p>
          <a:p>
            <a:pPr marL="285750" indent="-285750">
              <a:buFont typeface="Arial" panose="020B0604020202020204" pitchFamily="34" charset="0"/>
              <a:buChar char="•"/>
            </a:pPr>
            <a:r>
              <a:rPr lang="en-US" dirty="0"/>
              <a:t>The near-ideal case (c) is close to symmetric about a line connecting the two boiling points</a:t>
            </a:r>
          </a:p>
          <a:p>
            <a:pPr marL="285750" indent="-285750">
              <a:buFont typeface="Arial" panose="020B0604020202020204" pitchFamily="34" charset="0"/>
              <a:buChar char="•"/>
            </a:pPr>
            <a:r>
              <a:rPr lang="en-US" dirty="0"/>
              <a:t>Notice that the bubble point lines, and dew point lines are flipped because the vapor is on top now and the liquid is on bottom</a:t>
            </a:r>
          </a:p>
        </p:txBody>
      </p:sp>
    </p:spTree>
    <p:extLst>
      <p:ext uri="{BB962C8B-B14F-4D97-AF65-F5344CB8AC3E}">
        <p14:creationId xmlns:p14="http://schemas.microsoft.com/office/powerpoint/2010/main" val="2723670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F7A13-867F-B175-C4D3-8A34CF6CE6C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86600" y="2205795"/>
            <a:ext cx="6547862" cy="6410668"/>
          </a:xfrm>
          <a:prstGeom prst="rect">
            <a:avLst/>
          </a:prstGeom>
        </p:spPr>
      </p:pic>
      <p:sp>
        <p:nvSpPr>
          <p:cNvPr id="4" name="TextBox 3">
            <a:extLst>
              <a:ext uri="{FF2B5EF4-FFF2-40B4-BE49-F238E27FC236}">
                <a16:creationId xmlns:a16="http://schemas.microsoft.com/office/drawing/2014/main" id="{4190506F-BA23-EC4C-1AFD-A7FC5E257779}"/>
              </a:ext>
            </a:extLst>
          </p:cNvPr>
          <p:cNvSpPr txBox="1"/>
          <p:nvPr/>
        </p:nvSpPr>
        <p:spPr>
          <a:xfrm>
            <a:off x="1318846" y="123092"/>
            <a:ext cx="5776838" cy="369332"/>
          </a:xfrm>
          <a:prstGeom prst="rect">
            <a:avLst/>
          </a:prstGeom>
          <a:noFill/>
        </p:spPr>
        <p:txBody>
          <a:bodyPr wrap="none" rtlCol="0">
            <a:spAutoFit/>
          </a:bodyPr>
          <a:lstStyle/>
          <a:p>
            <a:r>
              <a:rPr lang="en-US" dirty="0"/>
              <a:t>Below is an x1-y1 graph comparing the different mixtures</a:t>
            </a:r>
          </a:p>
        </p:txBody>
      </p:sp>
      <p:sp>
        <p:nvSpPr>
          <p:cNvPr id="5" name="TextBox 4">
            <a:extLst>
              <a:ext uri="{FF2B5EF4-FFF2-40B4-BE49-F238E27FC236}">
                <a16:creationId xmlns:a16="http://schemas.microsoft.com/office/drawing/2014/main" id="{E8B6D391-9B85-A445-F1DA-530CA0773E39}"/>
              </a:ext>
            </a:extLst>
          </p:cNvPr>
          <p:cNvSpPr txBox="1"/>
          <p:nvPr/>
        </p:nvSpPr>
        <p:spPr>
          <a:xfrm>
            <a:off x="1" y="52754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graph is made by comparing liquid compositions to the vapor compositions at the bubble point.</a:t>
            </a:r>
          </a:p>
          <a:p>
            <a:pPr marL="285750" indent="-285750">
              <a:buFont typeface="Arial" panose="020B0604020202020204" pitchFamily="34" charset="0"/>
              <a:buChar char="•"/>
            </a:pPr>
            <a:r>
              <a:rPr lang="en-US" dirty="0"/>
              <a:t>Where the 45-degree dotted line intersects with the curves for the different species is the location of different azeotropes.</a:t>
            </a:r>
          </a:p>
          <a:p>
            <a:pPr marL="285750" indent="-285750">
              <a:buFont typeface="Arial" panose="020B0604020202020204" pitchFamily="34" charset="0"/>
              <a:buChar char="•"/>
            </a:pPr>
            <a:r>
              <a:rPr lang="en-US" dirty="0"/>
              <a:t>The larger the deviations from the 45-degree line, the easier to separate through distillation</a:t>
            </a:r>
          </a:p>
        </p:txBody>
      </p:sp>
      <p:pic>
        <p:nvPicPr>
          <p:cNvPr id="7" name="Picture 6">
            <a:extLst>
              <a:ext uri="{FF2B5EF4-FFF2-40B4-BE49-F238E27FC236}">
                <a16:creationId xmlns:a16="http://schemas.microsoft.com/office/drawing/2014/main" id="{B599CCC1-6701-15F6-00F5-F69A523E7C58}"/>
              </a:ext>
            </a:extLst>
          </p:cNvPr>
          <p:cNvPicPr>
            <a:picLocks noChangeAspect="1"/>
          </p:cNvPicPr>
          <p:nvPr/>
        </p:nvPicPr>
        <p:blipFill>
          <a:blip r:embed="rId4"/>
          <a:stretch>
            <a:fillRect/>
          </a:stretch>
        </p:blipFill>
        <p:spPr>
          <a:xfrm>
            <a:off x="131717" y="8833625"/>
            <a:ext cx="5038159" cy="1599913"/>
          </a:xfrm>
          <a:prstGeom prst="rect">
            <a:avLst/>
          </a:prstGeom>
        </p:spPr>
      </p:pic>
      <p:sp>
        <p:nvSpPr>
          <p:cNvPr id="8" name="TextBox 7">
            <a:extLst>
              <a:ext uri="{FF2B5EF4-FFF2-40B4-BE49-F238E27FC236}">
                <a16:creationId xmlns:a16="http://schemas.microsoft.com/office/drawing/2014/main" id="{ED7F3AB4-9EA4-DDEF-9237-76F5044DF0E5}"/>
              </a:ext>
            </a:extLst>
          </p:cNvPr>
          <p:cNvSpPr txBox="1"/>
          <p:nvPr/>
        </p:nvSpPr>
        <p:spPr>
          <a:xfrm>
            <a:off x="1318846" y="8528539"/>
            <a:ext cx="3252237" cy="369332"/>
          </a:xfrm>
          <a:prstGeom prst="rect">
            <a:avLst/>
          </a:prstGeom>
          <a:noFill/>
        </p:spPr>
        <p:txBody>
          <a:bodyPr wrap="none" rtlCol="0">
            <a:spAutoFit/>
          </a:bodyPr>
          <a:lstStyle/>
          <a:p>
            <a:r>
              <a:rPr lang="en-US" dirty="0"/>
              <a:t>Mixtures in the previous graphs</a:t>
            </a:r>
          </a:p>
        </p:txBody>
      </p:sp>
      <p:pic>
        <p:nvPicPr>
          <p:cNvPr id="1026" name="Picture 2" descr="Tetrahydrofuran - American Chemical Society">
            <a:extLst>
              <a:ext uri="{FF2B5EF4-FFF2-40B4-BE49-F238E27FC236}">
                <a16:creationId xmlns:a16="http://schemas.microsoft.com/office/drawing/2014/main" id="{6FC53DE4-205F-3F16-9855-B1DC8C7B5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578" y="8968154"/>
            <a:ext cx="778265" cy="82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E480E21-828A-4FDB-BF40-02DA8EE668AC}"/>
              </a:ext>
            </a:extLst>
          </p:cNvPr>
          <p:cNvSpPr/>
          <p:nvPr/>
        </p:nvSpPr>
        <p:spPr>
          <a:xfrm>
            <a:off x="5838092" y="8845060"/>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141C83-09D3-E9AE-61DE-D48D36188982}"/>
              </a:ext>
            </a:extLst>
          </p:cNvPr>
          <p:cNvSpPr/>
          <p:nvPr/>
        </p:nvSpPr>
        <p:spPr>
          <a:xfrm>
            <a:off x="5820507" y="10562492"/>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5B3A64C-C6BA-77FF-2E18-1A598B0C5963}"/>
              </a:ext>
            </a:extLst>
          </p:cNvPr>
          <p:cNvSpPr/>
          <p:nvPr/>
        </p:nvSpPr>
        <p:spPr>
          <a:xfrm>
            <a:off x="0"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DA0CC2-D776-7590-1A04-24BED86BB55B}"/>
              </a:ext>
            </a:extLst>
          </p:cNvPr>
          <p:cNvSpPr/>
          <p:nvPr/>
        </p:nvSpPr>
        <p:spPr>
          <a:xfrm>
            <a:off x="2907322"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06A78C-52C3-0807-EEEE-A8ED1017B2F9}"/>
              </a:ext>
            </a:extLst>
          </p:cNvPr>
          <p:cNvSpPr txBox="1"/>
          <p:nvPr/>
        </p:nvSpPr>
        <p:spPr>
          <a:xfrm>
            <a:off x="7051431" y="10163908"/>
            <a:ext cx="442172"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855980C3-6025-3025-B3B8-3F9A5A6F49DF}"/>
              </a:ext>
            </a:extLst>
          </p:cNvPr>
          <p:cNvSpPr txBox="1"/>
          <p:nvPr/>
        </p:nvSpPr>
        <p:spPr>
          <a:xfrm>
            <a:off x="1189892" y="11822668"/>
            <a:ext cx="449162" cy="369332"/>
          </a:xfrm>
          <a:prstGeom prst="rect">
            <a:avLst/>
          </a:prstGeom>
          <a:noFill/>
        </p:spPr>
        <p:txBody>
          <a:bodyPr wrap="none" rtlCol="0">
            <a:spAutoFit/>
          </a:bodyPr>
          <a:lstStyle/>
          <a:p>
            <a:r>
              <a:rPr lang="en-US" dirty="0"/>
              <a:t>(b)</a:t>
            </a:r>
          </a:p>
        </p:txBody>
      </p:sp>
      <p:sp>
        <p:nvSpPr>
          <p:cNvPr id="15" name="TextBox 14">
            <a:extLst>
              <a:ext uri="{FF2B5EF4-FFF2-40B4-BE49-F238E27FC236}">
                <a16:creationId xmlns:a16="http://schemas.microsoft.com/office/drawing/2014/main" id="{F0C81E8C-767A-A610-AC04-271DFFFD7F15}"/>
              </a:ext>
            </a:extLst>
          </p:cNvPr>
          <p:cNvSpPr txBox="1"/>
          <p:nvPr/>
        </p:nvSpPr>
        <p:spPr>
          <a:xfrm>
            <a:off x="4173416" y="11822668"/>
            <a:ext cx="441146"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0D2BEE88-D9A0-D934-7271-C1913C3CF399}"/>
              </a:ext>
            </a:extLst>
          </p:cNvPr>
          <p:cNvSpPr txBox="1"/>
          <p:nvPr/>
        </p:nvSpPr>
        <p:spPr>
          <a:xfrm>
            <a:off x="7033846" y="11822668"/>
            <a:ext cx="449162" cy="369332"/>
          </a:xfrm>
          <a:prstGeom prst="rect">
            <a:avLst/>
          </a:prstGeom>
          <a:noFill/>
        </p:spPr>
        <p:txBody>
          <a:bodyPr wrap="none" rtlCol="0">
            <a:spAutoFit/>
          </a:bodyPr>
          <a:lstStyle/>
          <a:p>
            <a:r>
              <a:rPr lang="en-US" dirty="0"/>
              <a:t>(d)</a:t>
            </a:r>
          </a:p>
        </p:txBody>
      </p:sp>
      <p:sp>
        <p:nvSpPr>
          <p:cNvPr id="17" name="TextBox 16">
            <a:extLst>
              <a:ext uri="{FF2B5EF4-FFF2-40B4-BE49-F238E27FC236}">
                <a16:creationId xmlns:a16="http://schemas.microsoft.com/office/drawing/2014/main" id="{8090F484-3DE5-4D8C-9A1B-1D7A4B6D7308}"/>
              </a:ext>
            </a:extLst>
          </p:cNvPr>
          <p:cNvSpPr txBox="1"/>
          <p:nvPr/>
        </p:nvSpPr>
        <p:spPr>
          <a:xfrm>
            <a:off x="3288325" y="9917722"/>
            <a:ext cx="2655276" cy="646331"/>
          </a:xfrm>
          <a:prstGeom prst="rect">
            <a:avLst/>
          </a:prstGeom>
          <a:noFill/>
        </p:spPr>
        <p:txBody>
          <a:bodyPr wrap="square" rtlCol="0">
            <a:spAutoFit/>
          </a:bodyPr>
          <a:lstStyle/>
          <a:p>
            <a:pPr algn="ctr"/>
            <a:r>
              <a:rPr lang="en-US" u="sng" dirty="0"/>
              <a:t>For the structures, 1 is on the left, 2 on the right</a:t>
            </a:r>
          </a:p>
        </p:txBody>
      </p:sp>
      <p:pic>
        <p:nvPicPr>
          <p:cNvPr id="1028" name="Picture 4" descr="Carbon tetrachloride - American Chemical Society">
            <a:extLst>
              <a:ext uri="{FF2B5EF4-FFF2-40B4-BE49-F238E27FC236}">
                <a16:creationId xmlns:a16="http://schemas.microsoft.com/office/drawing/2014/main" id="{171B9D56-0E39-AF72-2BFE-6BC88B6D27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885" y="9038491"/>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etrahydrofuran - American Chemical Society">
            <a:extLst>
              <a:ext uri="{FF2B5EF4-FFF2-40B4-BE49-F238E27FC236}">
                <a16:creationId xmlns:a16="http://schemas.microsoft.com/office/drawing/2014/main" id="{27BE345A-B9E8-5D3B-069F-718C7DC3F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316" y="10755923"/>
            <a:ext cx="778265" cy="827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Chloroform Molecule -- As a Solvent">
            <a:extLst>
              <a:ext uri="{FF2B5EF4-FFF2-40B4-BE49-F238E27FC236}">
                <a16:creationId xmlns:a16="http://schemas.microsoft.com/office/drawing/2014/main" id="{0AA2A0BC-B112-B0C9-5983-DEE7A2C8F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16" y="10779368"/>
            <a:ext cx="891253" cy="8345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arbon tetrachloride - American Chemical Society">
            <a:extLst>
              <a:ext uri="{FF2B5EF4-FFF2-40B4-BE49-F238E27FC236}">
                <a16:creationId xmlns:a16="http://schemas.microsoft.com/office/drawing/2014/main" id="{6BFEE2ED-06B6-E0E2-D422-C04344B70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655" y="10755922"/>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uran">
            <a:extLst>
              <a:ext uri="{FF2B5EF4-FFF2-40B4-BE49-F238E27FC236}">
                <a16:creationId xmlns:a16="http://schemas.microsoft.com/office/drawing/2014/main" id="{EABE24C5-6662-6DB6-FD78-51AF6B2ED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0809" y="10832123"/>
            <a:ext cx="792681" cy="8792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319DF81-57F7-DB2C-68C9-997F754C30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0154" y="11002987"/>
            <a:ext cx="1078523" cy="4145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luene, 99.5%, ACS reagent, Thermo Scientific Chemicals">
            <a:extLst>
              <a:ext uri="{FF2B5EF4-FFF2-40B4-BE49-F238E27FC236}">
                <a16:creationId xmlns:a16="http://schemas.microsoft.com/office/drawing/2014/main" id="{CE3B9E49-8EC8-A0C5-F69A-E1F52ECC3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7222" y="10597661"/>
            <a:ext cx="1090979" cy="109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27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4480</TotalTime>
  <Words>5173</Words>
  <Application>Microsoft Office PowerPoint</Application>
  <PresentationFormat>Custom</PresentationFormat>
  <Paragraphs>565</Paragraphs>
  <Slides>41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24</cp:revision>
  <dcterms:created xsi:type="dcterms:W3CDTF">2024-08-20T15:27:28Z</dcterms:created>
  <dcterms:modified xsi:type="dcterms:W3CDTF">2024-09-28T21:39:32Z</dcterms:modified>
</cp:coreProperties>
</file>